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4" r:id="rId5"/>
    <p:sldId id="269" r:id="rId6"/>
    <p:sldId id="265" r:id="rId7"/>
    <p:sldId id="266" r:id="rId8"/>
    <p:sldId id="267" r:id="rId9"/>
    <p:sldId id="268" r:id="rId10"/>
    <p:sldId id="272" r:id="rId11"/>
    <p:sldId id="260" r:id="rId12"/>
    <p:sldId id="261" r:id="rId13"/>
    <p:sldId id="273" r:id="rId14"/>
    <p:sldId id="274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1" autoAdjust="0"/>
    <p:restoredTop sz="94660"/>
  </p:normalViewPr>
  <p:slideViewPr>
    <p:cSldViewPr snapToGrid="0">
      <p:cViewPr varScale="1">
        <p:scale>
          <a:sx n="93" d="100"/>
          <a:sy n="93" d="100"/>
        </p:scale>
        <p:origin x="-3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B544-4E16-4C49-AA4E-1DD8EBD2AEFC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3859-7CC8-489D-A44D-10ACCA143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884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B544-4E16-4C49-AA4E-1DD8EBD2AEFC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3859-7CC8-489D-A44D-10ACCA143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7068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B544-4E16-4C49-AA4E-1DD8EBD2AEFC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3859-7CC8-489D-A44D-10ACCA143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782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B544-4E16-4C49-AA4E-1DD8EBD2AEFC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3859-7CC8-489D-A44D-10ACCA143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594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B544-4E16-4C49-AA4E-1DD8EBD2AEFC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3859-7CC8-489D-A44D-10ACCA143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490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B544-4E16-4C49-AA4E-1DD8EBD2AEFC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3859-7CC8-489D-A44D-10ACCA143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655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B544-4E16-4C49-AA4E-1DD8EBD2AEFC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3859-7CC8-489D-A44D-10ACCA143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517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B544-4E16-4C49-AA4E-1DD8EBD2AEFC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3859-7CC8-489D-A44D-10ACCA143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553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B544-4E16-4C49-AA4E-1DD8EBD2AEFC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3859-7CC8-489D-A44D-10ACCA143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763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B544-4E16-4C49-AA4E-1DD8EBD2AEFC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3859-7CC8-489D-A44D-10ACCA143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962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B544-4E16-4C49-AA4E-1DD8EBD2AEFC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3859-7CC8-489D-A44D-10ACCA143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385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AB544-4E16-4C49-AA4E-1DD8EBD2AEFC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93859-7CC8-489D-A44D-10ACCA143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719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docs.cntd.ru/document/446174190" TargetMode="External"/><Relationship Id="rId13" Type="http://schemas.openxmlformats.org/officeDocument/2006/relationships/hyperlink" Target="http://docs.cntd.ru/document/446646890" TargetMode="External"/><Relationship Id="rId3" Type="http://schemas.openxmlformats.org/officeDocument/2006/relationships/hyperlink" Target="http://docs.cntd.ru/document/432883982" TargetMode="External"/><Relationship Id="rId7" Type="http://schemas.openxmlformats.org/officeDocument/2006/relationships/hyperlink" Target="http://docs.cntd.ru/document/445070558" TargetMode="External"/><Relationship Id="rId12" Type="http://schemas.openxmlformats.org/officeDocument/2006/relationships/hyperlink" Target="http://docs.cntd.ru/document/446574483" TargetMode="External"/><Relationship Id="rId2" Type="http://schemas.openxmlformats.org/officeDocument/2006/relationships/hyperlink" Target="http://docs.cntd.ru/document/43283871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ocs.cntd.ru/document/444742785" TargetMode="External"/><Relationship Id="rId11" Type="http://schemas.openxmlformats.org/officeDocument/2006/relationships/hyperlink" Target="http://docs.cntd.ru/document/450280016" TargetMode="External"/><Relationship Id="rId5" Type="http://schemas.openxmlformats.org/officeDocument/2006/relationships/hyperlink" Target="http://docs.cntd.ru/document/453148505" TargetMode="External"/><Relationship Id="rId15" Type="http://schemas.openxmlformats.org/officeDocument/2006/relationships/hyperlink" Target="http://docs.cntd.ru/document/550102696" TargetMode="External"/><Relationship Id="rId10" Type="http://schemas.openxmlformats.org/officeDocument/2006/relationships/hyperlink" Target="http://docs.cntd.ru/document/450280017" TargetMode="External"/><Relationship Id="rId4" Type="http://schemas.openxmlformats.org/officeDocument/2006/relationships/hyperlink" Target="http://docs.cntd.ru/document/432895914" TargetMode="External"/><Relationship Id="rId9" Type="http://schemas.openxmlformats.org/officeDocument/2006/relationships/hyperlink" Target="http://docs.cntd.ru/document/450252598" TargetMode="External"/><Relationship Id="rId14" Type="http://schemas.openxmlformats.org/officeDocument/2006/relationships/hyperlink" Target="http://docs.cntd.ru/document/446686742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66427" y="278970"/>
            <a:ext cx="10972800" cy="61598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549831"/>
            <a:ext cx="9144000" cy="787707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2000" dirty="0">
                <a:latin typeface="Arial Black" panose="020B0A04020102020204" pitchFamily="34" charset="0"/>
              </a:rPr>
              <a:t>ЦНИИП Минстроя Российской Федерации </a:t>
            </a:r>
            <a:br>
              <a:rPr lang="ru-RU" sz="2000" dirty="0">
                <a:latin typeface="Arial Black" panose="020B0A04020102020204" pitchFamily="34" charset="0"/>
              </a:rPr>
            </a:br>
            <a:r>
              <a:rPr lang="ru-RU" sz="2000" dirty="0">
                <a:latin typeface="Arial Black" panose="020B0A04020102020204" pitchFamily="34" charset="0"/>
              </a:rPr>
              <a:t>Группа компаний «Национальное градостроительное </a:t>
            </a:r>
            <a:r>
              <a:rPr lang="ru-RU" sz="2000" dirty="0" smtClean="0">
                <a:latin typeface="Arial Black" panose="020B0A04020102020204" pitchFamily="34" charset="0"/>
              </a:rPr>
              <a:t>объединение»</a:t>
            </a:r>
            <a:r>
              <a:rPr lang="ru-RU" sz="2000" dirty="0">
                <a:latin typeface="Arial Black" panose="020B0A04020102020204" pitchFamily="34" charset="0"/>
              </a:rPr>
              <a:t/>
            </a:r>
            <a:br>
              <a:rPr lang="ru-RU" sz="2000" dirty="0">
                <a:latin typeface="Arial Black" panose="020B0A04020102020204" pitchFamily="34" charset="0"/>
              </a:rPr>
            </a:br>
            <a:r>
              <a:rPr lang="ru-RU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4001" y="2938289"/>
            <a:ext cx="8766874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</a:t>
            </a:r>
            <a:r>
              <a:rPr lang="ru-RU" sz="2400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НАЦИОНАЛЬНЫЙ   ПРОЕКТ   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РЕСПУБЛИКИ ДАГЕСТАН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«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Жилье и городская среда»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086471"/>
            <a:ext cx="6096000" cy="3352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Москва    Махачкала</a:t>
            </a:r>
            <a:endParaRPr lang="ru-RU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2018 г.</a:t>
            </a:r>
            <a:endParaRPr lang="ru-RU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3525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79349"/>
            <a:ext cx="12192000" cy="47579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88936" y="-2195817"/>
            <a:ext cx="10864311" cy="8687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800" dirty="0" smtClean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800" dirty="0" smtClean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800" dirty="0" smtClean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800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ОСНОВНЫЕ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ПРОБЛЕМЫ В СТРОИТЕЛЬСТВЕ 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МНОГОЭТАЖНЫХ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МНОГОКВАРТИРНЫХ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ЖИЛЫХ ДОМОВ</a:t>
            </a:r>
            <a:endParaRPr lang="ru-RU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endParaRPr lang="ru-RU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ОТСУТСТВИЕ РАСЧЕТОВ ПО ЗАТРАТАМ РЕСУРСОВ И СРЕДСТВ НА </a:t>
            </a:r>
            <a:r>
              <a:rPr lang="ru-RU" sz="1600" u="sng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ПОЛНЫЙ ЖИЗНЕННЫЙ ЦИКЛ – </a:t>
            </a:r>
            <a:endParaRPr lang="ru-RU" sz="1600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ОТДЕЛЬНЫХ ЗДАНИЙ:   «СТРОИТЕЛЬСТВО – ЭКСПЛУАТАЦИЯ – УТИЛИЗАЦИЯ»;</a:t>
            </a:r>
            <a:endParaRPr lang="ru-RU" sz="1600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ЗАСТРОЙКИ:  УСИЛЕНИЕ ВЗАИМНЫХ ПОМЕХ ЗДАНИЙ, НАРУШЕНИЯ НОРМ, ДЕГУМАНИЗАЦИЯ ЗАСТРОЙКИ,</a:t>
            </a:r>
            <a:endParaRPr lang="ru-RU" sz="1600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ОСОБЕННО В УСЛОВИЯХ  ВОЗДЕЙСТВИЯ СЕЙСМИКИ;</a:t>
            </a:r>
            <a:endParaRPr lang="ru-RU" sz="1600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endParaRPr lang="ru-RU" sz="1600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ПОВЫШЕННЫЕ ЭНЕРГОЗАТРАТЫ НА ЭКСПЛУАТАЦИЮ ЛИФТОВ, НАСОСОВ;</a:t>
            </a:r>
            <a:endParaRPr lang="ru-RU" sz="1600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НИЗКИЙ ВЫХОД КВАРТИРНОГО (ТОРГУЕМОГО)  ЖИЛОГО ФОНДА ПО ОТНОШЕНИЮ К ПЛОЩАДИ ЗДАНИЙ (К = 0,6 – 0,7);</a:t>
            </a:r>
            <a:endParaRPr lang="ru-RU" sz="1600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endParaRPr lang="ru-RU" sz="1600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ПОЖАРНАЯ БЕЗОПАСНОСТЬ, ПРОБЕМЫ ЭВАКУАЦИИ, ОСОБО ВЫСОКИЕ РИСКИ ПРИ ЧРЕЗВЫЧАЙНЫХ СИТУАЦИЯХ;</a:t>
            </a:r>
            <a:endParaRPr lang="ru-RU" sz="1600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endParaRPr lang="ru-RU" sz="1600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СОСТАВ КВАРТИР ПО ЧИСЛУ КОМНАТ В КВАРТИРЕ СОЗДАЕТ ДЕМОГРАФИЧЕСКИЙ ТУПИК: </a:t>
            </a:r>
            <a:endParaRPr lang="ru-RU" sz="1600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1 – 2-Х КОМНАТНЫЕ КВАРТИРЫ СОСТАВЛЯЮТ ОКОЛО ДВУХ ТРЕТЕЙ  ОТ  ОБЩЕГО ЧИСЛА КВАРТИР </a:t>
            </a:r>
            <a:endParaRPr lang="ru-RU" sz="1600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endParaRPr lang="ru-RU" sz="28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94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slamdag.ru/sites/default/files/img/2017/news/ade7a5b59e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38386"/>
            <a:ext cx="5691673" cy="525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orum-dag.ru/sites/default/files/novost/23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0963" y="1038386"/>
            <a:ext cx="6351036" cy="525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40963" y="1038386"/>
            <a:ext cx="7067550" cy="53624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03336" y="402956"/>
            <a:ext cx="764066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МНОГОЭТАЖНАЯ ЗАСТРОЙКА В РЕСПУБЛИКЕ ДАГЕСТАН</a:t>
            </a:r>
            <a:endParaRPr lang="ru-RU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33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agzhkh.ru/images/2016/08/4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75470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32176" y="0"/>
            <a:ext cx="465982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447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32556" y="1363851"/>
            <a:ext cx="3853909" cy="4602995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93029" y="1363851"/>
            <a:ext cx="4231039" cy="4602995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" y="1363851"/>
            <a:ext cx="4169040" cy="46029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5363" y="526942"/>
            <a:ext cx="1056984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ЗАСТРОЙКА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МАЛОЙ И СРЕДНЕЙ 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ЭТАЖНОСТИ В РЕСПУБЛИКЕ ДАГЕСТАН</a:t>
            </a:r>
            <a:endParaRPr lang="ru-RU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5805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972910"/>
            <a:ext cx="3626069" cy="288509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84922" y="2065283"/>
            <a:ext cx="6907078" cy="47927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05514" cy="4439996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4922" y="2065283"/>
            <a:ext cx="6907078" cy="47927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880538" y="268014"/>
            <a:ext cx="6195848" cy="1706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ПРИМЕРЫ ИНДИВИДУАЛЬНОГО ЖИЛИЩНОГО СТРОИТЕЛЬСТВА </a:t>
            </a:r>
            <a:r>
              <a:rPr lang="ru-RU" sz="1600" dirty="0" smtClean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И ЗАСТРОЙКИ МНОГКВАРТИРНЫМИ ДОМАМИ МАЛОЙ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И СРЕДНЕЙ ЭТАЖНОСТИ В РЕСПУБЛИКЕ ДАГЕСТАН</a:t>
            </a:r>
            <a:endParaRPr lang="ru-RU" sz="1600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endParaRPr lang="ru-RU" sz="28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7269" y="4162097"/>
            <a:ext cx="3487652" cy="269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905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867103"/>
            <a:ext cx="12192000" cy="56445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4949" y="-5003372"/>
            <a:ext cx="11437750" cy="12029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b="1" dirty="0" smtClean="0">
              <a:solidFill>
                <a:srgbClr val="22272F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b="1" dirty="0">
              <a:solidFill>
                <a:srgbClr val="22272F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b="1" dirty="0" smtClean="0">
              <a:solidFill>
                <a:srgbClr val="22272F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b="1" dirty="0">
              <a:solidFill>
                <a:srgbClr val="22272F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b="1" dirty="0" smtClean="0">
              <a:solidFill>
                <a:srgbClr val="22272F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b="1" dirty="0">
              <a:solidFill>
                <a:srgbClr val="22272F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b="1" dirty="0" smtClean="0">
              <a:solidFill>
                <a:srgbClr val="22272F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b="1" dirty="0">
              <a:solidFill>
                <a:srgbClr val="22272F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b="1" dirty="0" smtClean="0">
              <a:solidFill>
                <a:srgbClr val="22272F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b="1" dirty="0" smtClean="0">
              <a:solidFill>
                <a:srgbClr val="22272F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22272F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ИТОГОВЫЕ ПОЛОЖЕНИЯ</a:t>
            </a:r>
            <a:endParaRPr lang="ru-RU" sz="2800" b="1" dirty="0">
              <a:solidFill>
                <a:srgbClr val="22272F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srgbClr val="22272F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1400" b="1" dirty="0">
                <a:solidFill>
                  <a:srgbClr val="22272F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НАЦИОНАЛЬНОГО ПРОЕКТА РЕСПУБЛИКИ ДАГЕСТАН «ЖИЛЬЕ И ГОРОДСКАЯ СРЕДА» СЛУЖИТ НАИБОЛЕЕ ЭФФЕКТИВНЫМ СПОСОБОМ ВЫПОЛНЕНИЯ УКАЗА ПРЕЗИДЕНТА РФ № 204, ПОЗВОЛЯЮЩИМ СДЕЛАТЬ РЕАЛЬНЫЙ ШАГ ПО РАЗВИТИЮ  ЖИЛИЩНО-ЗЕМЕЛЬНОЙ </a:t>
            </a:r>
            <a:r>
              <a:rPr lang="ru-RU" sz="1400" b="1" dirty="0" smtClean="0">
                <a:solidFill>
                  <a:srgbClr val="22272F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ПРАКТИКИ И УЛУЧШЕНИЯ ЖИЛИЩНЫХ УСЛОВИЙ </a:t>
            </a:r>
            <a:r>
              <a:rPr lang="ru-RU" sz="1400" b="1" dirty="0">
                <a:solidFill>
                  <a:srgbClr val="22272F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РЕСПУБЛИКЕ ДАГЕСТАН:</a:t>
            </a:r>
            <a:endParaRPr lang="ru-RU" sz="1400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22272F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ПОЗВОЛЯЕТ </a:t>
            </a:r>
            <a:r>
              <a:rPr lang="ru-RU" sz="1400" b="1" dirty="0">
                <a:solidFill>
                  <a:srgbClr val="22272F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ОБОСНОВАННО АРГУМЕНТИРОВАТЬ ЗАПРОСЫ НА ФЕДЕРАЛЬНУЮ ПОДДЕРЖКУ В НОРМАТИВНО-ПРАВОВОЙ, РЕСУРСНОЙ, БЮДЖЕТНО-ФИНАНСОВОЙ И ИНЫХ СФЕРАХ ВЗАИМОДЕЙСТВИЯ ФЕДЕРАЛЬНОГО ЦЕНТРА И РЕСПУБЛИКИ ДАГЕСТАН;</a:t>
            </a:r>
            <a:endParaRPr lang="ru-RU" sz="1400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22272F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22272F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ПОЗВОЛЯКЕТ </a:t>
            </a:r>
            <a:r>
              <a:rPr lang="ru-RU" sz="1400" b="1" dirty="0">
                <a:solidFill>
                  <a:srgbClr val="22272F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ПРОВЕСТИ  СИСТЕМНУЮ АКТУАЛИЗАЦИЮ И МОДЕРНИЗАЦИЮ НОРМАТИВНО-ПРАВОВЫХ ДОКУМЕНТОВ, ДОКУМЕНТОВ ТЕРРИТОРИАЛЬНОГО ПЛАНИРОВАНИЯ, ЗОНИРОВАНИЯ И ИНЫХ, ОПРЕДЕЛЯЮЩИХ </a:t>
            </a:r>
            <a:r>
              <a:rPr lang="ru-RU" sz="1400" b="1" dirty="0" smtClean="0">
                <a:solidFill>
                  <a:srgbClr val="22272F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ЗЕМЕЛЬНУЮ И ГРАДОСТРОИТЕЛЬНУЮ </a:t>
            </a:r>
            <a:r>
              <a:rPr lang="ru-RU" sz="1400" b="1" dirty="0">
                <a:solidFill>
                  <a:srgbClr val="22272F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ПОЛИТИКУ ОБЕСПЕЧЕНИЯ ЗЕМЕЛЬНЫМИ УЧАСТКАМИ ВСЕХ ОБЪЕМОВ И КАТЕГОРИЙ ЖИЛИЩНОГО СТРОИТЕЛЬСТВА, ПРЕДУСМАТРИВАЕМЫХ НАЦИОНАЛЬНЫМ ПРОЕКТОМ; </a:t>
            </a:r>
            <a:endParaRPr lang="ru-RU" sz="1400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22272F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22272F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ПРИВЛЕЧЬ </a:t>
            </a:r>
            <a:r>
              <a:rPr lang="ru-RU" sz="1400" b="1" dirty="0">
                <a:solidFill>
                  <a:srgbClr val="22272F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СОЦИАЛЬНО-ДЕМОГРАФИЧЕСКИЕ ГРУППЫ НАСЕЛЕНИЯ, ГОТОВЫЕ ИНВЕСТИРОВАТЬ </a:t>
            </a:r>
            <a:r>
              <a:rPr lang="ru-RU" sz="1400" b="1" dirty="0" smtClean="0">
                <a:solidFill>
                  <a:srgbClr val="22272F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22272F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СТРОИТЕЛЬСТВО  ИНДИВИДУАЛЬНЫХ ЖИЛЫХ ДОМОВ В ОБСУЖДЕНИЕ ВОПРОСОВ ТЕРРИТОРИАЛЬНОГО ПЛАНИРОВАНИЯ, ЗОНИРОВАНИЯ, ОТВОДОВ УЧАСТКОВ, ПРИМЕНЕНИЯ СОВРЕМЕННЫХ СТРОИТЕЛЬНЫХ ТЕХНОЛОГИЙ И ФОРМИРОВАНИЕ МАРКЕТИНГОВЫХ ЗАПРОСОВ НА СТРОИТЕЛЬНЫЕ МАТЕРИАЛЫ И ОБОРУДОВАНИЕ.</a:t>
            </a:r>
            <a:endParaRPr lang="ru-RU" sz="1400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22272F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srgbClr val="22272F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ОБЕСПЕЧИТЬ </a:t>
            </a:r>
            <a:r>
              <a:rPr lang="ru-RU" sz="1400" b="1" dirty="0">
                <a:solidFill>
                  <a:srgbClr val="22272F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РЕАЛЬНОЕ ВЫПОЛНЕНИЕ    СТРАТЕГИЧЕСКОЙ ЗАДАЧИ ВЫХОДА НА ЕЖЕГОДНЫЙ ОБЪЕМ СТРОИТЕЛЬСТВА 2,5 – 2,7 МЛН. КВ. М ЖИЛЬЯ ПРИ ДОЛЕ ИНДИВИДУАЛЬНОГО СТРОИТЕЛЬСТВА 70-75%, СНИЖЕНИИ СРЕДНЕЙ ЭТАЖНОСТИ МНОГОКВАРТИРНЫХ ЖИЛЫХ ДОМОВ ДО 3-5 ЭТАЖЕЙ И СРЕДНЕЙ СЕБЕСТОИМОСТИ ТАКОГО СТРОИТЕЛЬСТВА НА 20-25%.</a:t>
            </a:r>
            <a:endParaRPr lang="ru-RU" sz="1400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22272F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592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991892"/>
            <a:ext cx="12192000" cy="5067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653143"/>
            <a:ext cx="12192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Arial Black" panose="020B0A04020102020204" pitchFamily="34" charset="0"/>
            </a:endParaRPr>
          </a:p>
          <a:p>
            <a:endParaRPr lang="ru-RU" sz="2400" dirty="0">
              <a:latin typeface="Arial Black" panose="020B0A04020102020204" pitchFamily="34" charset="0"/>
            </a:endParaRPr>
          </a:p>
          <a:p>
            <a:endParaRPr lang="ru-RU" sz="2400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Главная </a:t>
            </a:r>
            <a:r>
              <a:rPr lang="ru-RU" sz="2800" dirty="0">
                <a:latin typeface="Arial Black" panose="020B0A04020102020204" pitchFamily="34" charset="0"/>
              </a:rPr>
              <a:t>стратегическая цель развития Республики Дагестан </a:t>
            </a:r>
            <a:endParaRPr lang="ru-RU" sz="2800" dirty="0" smtClean="0">
              <a:latin typeface="Arial Black" panose="020B0A04020102020204" pitchFamily="34" charset="0"/>
            </a:endParaRPr>
          </a:p>
          <a:p>
            <a:endParaRPr lang="ru-RU" sz="2400" dirty="0">
              <a:latin typeface="Arial Black" panose="020B0A04020102020204" pitchFamily="34" charset="0"/>
            </a:endParaRPr>
          </a:p>
          <a:p>
            <a:r>
              <a:rPr lang="ru-RU" sz="2400" dirty="0" smtClean="0">
                <a:latin typeface="Arial Black" panose="020B0A04020102020204" pitchFamily="34" charset="0"/>
              </a:rPr>
              <a:t>     </a:t>
            </a:r>
          </a:p>
          <a:p>
            <a:endParaRPr lang="ru-RU" sz="2400" dirty="0">
              <a:latin typeface="Arial Black" panose="020B0A04020102020204" pitchFamily="34" charset="0"/>
            </a:endParaRPr>
          </a:p>
          <a:p>
            <a:pPr lvl="2"/>
            <a:r>
              <a:rPr lang="ru-RU" sz="2400" dirty="0" smtClean="0">
                <a:latin typeface="Arial Black" panose="020B0A04020102020204" pitchFamily="34" charset="0"/>
              </a:rPr>
              <a:t>рост </a:t>
            </a:r>
            <a:r>
              <a:rPr lang="ru-RU" sz="2400" dirty="0">
                <a:latin typeface="Arial Black" panose="020B0A04020102020204" pitchFamily="34" charset="0"/>
              </a:rPr>
              <a:t>качества жизни населения на основе повышения </a:t>
            </a:r>
            <a:r>
              <a:rPr lang="ru-RU" sz="2400" dirty="0" smtClean="0">
                <a:latin typeface="Arial Black" panose="020B0A04020102020204" pitchFamily="34" charset="0"/>
              </a:rPr>
              <a:t>           конкурентоспособности</a:t>
            </a:r>
            <a:r>
              <a:rPr lang="ru-RU" sz="2400" dirty="0">
                <a:latin typeface="Arial Black" panose="020B0A04020102020204" pitchFamily="34" charset="0"/>
              </a:rPr>
              <a:t>, устойчивого экономического </a:t>
            </a:r>
            <a:r>
              <a:rPr lang="ru-RU" sz="2400" dirty="0" smtClean="0">
                <a:latin typeface="Arial Black" panose="020B0A04020102020204" pitchFamily="34" charset="0"/>
              </a:rPr>
              <a:t>развития  </a:t>
            </a:r>
            <a:r>
              <a:rPr lang="ru-RU" sz="2400" dirty="0">
                <a:latin typeface="Arial Black" panose="020B0A04020102020204" pitchFamily="34" charset="0"/>
              </a:rPr>
              <a:t>и безопасности региона.</a:t>
            </a:r>
          </a:p>
        </p:txBody>
      </p:sp>
    </p:spTree>
    <p:extLst>
      <p:ext uri="{BB962C8B-B14F-4D97-AF65-F5344CB8AC3E}">
        <p14:creationId xmlns:p14="http://schemas.microsoft.com/office/powerpoint/2010/main" xmlns="" val="1978678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3150" y="154982"/>
            <a:ext cx="10115551" cy="67030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4" y="1071562"/>
            <a:ext cx="4100514" cy="4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1964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7287491" y="4450343"/>
            <a:ext cx="4132118" cy="606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093527" y="4450343"/>
            <a:ext cx="4267200" cy="606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093527" y="4450343"/>
            <a:ext cx="4267200" cy="576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495308" y="4450343"/>
            <a:ext cx="3574473" cy="4736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495308" y="4450343"/>
            <a:ext cx="3574473" cy="523081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643688" y="3481322"/>
            <a:ext cx="5029200" cy="17621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42900" y="3481322"/>
            <a:ext cx="4541167" cy="1914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643688" y="914400"/>
            <a:ext cx="4914899" cy="1800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8488" y="5495863"/>
            <a:ext cx="11934303" cy="1189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2900" y="728663"/>
            <a:ext cx="4541167" cy="2166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НАЦИОНАЛЬНАЯ ЦЕЛЬ </a:t>
            </a:r>
            <a:endParaRPr lang="ru-RU" dirty="0" smtClean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РОССИЙСКОЙ ФЕДЕРАЦИИ –</a:t>
            </a:r>
            <a:endParaRPr lang="ru-RU" dirty="0" smtClean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улучшение жилищных условий</a:t>
            </a:r>
            <a:endParaRPr lang="ru-RU" dirty="0" smtClean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5 миллионов семей                                 ежегодно</a:t>
            </a:r>
            <a:endParaRPr lang="ru-RU" dirty="0" smtClean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901" y="3228972"/>
            <a:ext cx="4543424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НАЦИОНАЛЬНАЯ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ЦЕЛЬ</a:t>
            </a:r>
            <a:endParaRPr lang="ru-RU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РЕСПУБЛИКИ ДАГЕСТАН – </a:t>
            </a:r>
            <a:endParaRPr lang="ru-RU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улучшение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жилищных условий</a:t>
            </a:r>
            <a:endParaRPr lang="ru-RU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для 10 тысяч семей </a:t>
            </a: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ежегодно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89986" y="914400"/>
            <a:ext cx="4968601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НАЦИОНАЛЬНЫЙ ПРОЕКТ </a:t>
            </a:r>
            <a:endParaRPr lang="ru-RU" dirty="0" smtClean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РОССИЙСКОЙ ФЕДЕРАЦИИ - </a:t>
            </a:r>
            <a:endParaRPr lang="ru-RU" dirty="0" smtClean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«Жилье и городская среда»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43688" y="2613463"/>
            <a:ext cx="4914899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</a:t>
            </a: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НАЦИОНАЛЬНЫЙ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ПРОЕКТ </a:t>
            </a:r>
            <a:endParaRPr lang="ru-RU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РЕСПУБЛИКИ ДАГЕСТАН –</a:t>
            </a:r>
            <a:endParaRPr lang="ru-RU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«Жилье и жилая среда»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901" y="728663"/>
            <a:ext cx="4543424" cy="216687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2901" y="3481322"/>
            <a:ext cx="4543424" cy="19145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43688" y="914400"/>
            <a:ext cx="4914899" cy="18002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643688" y="3481322"/>
            <a:ext cx="5029200" cy="176219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035872" y="2613462"/>
            <a:ext cx="484632" cy="1229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143501" y="1571624"/>
            <a:ext cx="1228724" cy="6286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8843963" y="2462495"/>
            <a:ext cx="500062" cy="1380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2720815" y="2658684"/>
            <a:ext cx="300037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>
            <a:off x="9486900" y="2449362"/>
            <a:ext cx="357188" cy="11331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>
            <a:off x="5336666" y="2293540"/>
            <a:ext cx="656940" cy="3379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8488" y="170481"/>
            <a:ext cx="11902698" cy="655578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5694" y="1995053"/>
            <a:ext cx="11550669" cy="500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b="1" dirty="0" smtClean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b="1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b="1" dirty="0" smtClean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ПЕРЕЧЕНЬ </a:t>
            </a:r>
            <a:r>
              <a:rPr lang="ru-RU" sz="1400" b="1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НАЦИОНАЛЬНЫХ ЦЕЛЕЙ И НАЦИОНАЛЬНЫХ ПРОЕКТОВ РОССИЙСКОЙ ФЕДЕРАЦИИ ОПРЕДЕЛЕНЫ УКАЗОМ ПРЕЗИДЕНТА РФ ОТ 7 МАЯ 2018 ГОДА № 204 «О НАЦИОНАЛЬНЫХ ЦЕЛЯХ И СТРАТЕГИЧЕСКИХ ЗАДАЧАХ РАЗВИТИЯ РОССИЙСКОЙ ФЕДЕРАЦИИ НА ПЕРИОД ДО 2024 ГОДА»</a:t>
            </a:r>
            <a:endParaRPr lang="ru-RU" sz="1400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endParaRPr lang="ru-RU" sz="1600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flipV="1">
            <a:off x="5580993" y="3828389"/>
            <a:ext cx="412613" cy="1098411"/>
          </a:xfrm>
          <a:prstGeom prst="rightArrow">
            <a:avLst>
              <a:gd name="adj1" fmla="val 50000"/>
              <a:gd name="adj2" fmla="val 45862"/>
            </a:avLst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1135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84300"/>
            <a:ext cx="12306300" cy="502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44500" y="863747"/>
            <a:ext cx="11417300" cy="5587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     Основа 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подготовки  Национального проекта «Жилье и </a:t>
            </a: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городская 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среда» </a:t>
            </a: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- </a:t>
            </a:r>
            <a:endParaRPr lang="ru-RU" sz="2000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fontAlgn="base"/>
            <a:r>
              <a:rPr lang="ru-RU" dirty="0">
                <a:solidFill>
                  <a:srgbClr val="3C3C3C"/>
                </a:solidFill>
                <a:latin typeface="Arial Black" panose="020B0A04020102020204" pitchFamily="34" charset="0"/>
              </a:rPr>
              <a:t>Государственная программа Республики Дагестан </a:t>
            </a:r>
            <a:r>
              <a:rPr lang="ru-RU" b="1" dirty="0">
                <a:solidFill>
                  <a:srgbClr val="3C3C3C"/>
                </a:solidFill>
                <a:latin typeface="Arial Black" panose="020B0A04020102020204" pitchFamily="34" charset="0"/>
              </a:rPr>
              <a:t>"Развитие жилищного строительства в Республике Дагестан». </a:t>
            </a:r>
            <a:r>
              <a:rPr lang="ru-RU" dirty="0">
                <a:solidFill>
                  <a:srgbClr val="2D2D2D"/>
                </a:solidFill>
                <a:latin typeface="Arial Black" panose="020B0A04020102020204" pitchFamily="34" charset="0"/>
              </a:rPr>
              <a:t>Утверждена постановлением Правительства Республики Дагестан от 22 декабря 2014 г. N </a:t>
            </a:r>
            <a:r>
              <a:rPr lang="ru-RU" dirty="0" smtClean="0">
                <a:solidFill>
                  <a:srgbClr val="2D2D2D"/>
                </a:solidFill>
                <a:latin typeface="Arial Black" panose="020B0A04020102020204" pitchFamily="34" charset="0"/>
              </a:rPr>
              <a:t>661 </a:t>
            </a:r>
            <a:r>
              <a:rPr lang="ru-RU" dirty="0" smtClean="0">
                <a:solidFill>
                  <a:srgbClr val="2D2D2D"/>
                </a:solidFill>
                <a:latin typeface="Arial" panose="020B0604020202020204" pitchFamily="34" charset="0"/>
              </a:rPr>
              <a:t>(</a:t>
            </a:r>
            <a:r>
              <a:rPr lang="ru-RU" dirty="0">
                <a:solidFill>
                  <a:srgbClr val="2D2D2D"/>
                </a:solidFill>
                <a:latin typeface="Arial" panose="020B0604020202020204" pitchFamily="34" charset="0"/>
              </a:rPr>
              <a:t>в ред. </a:t>
            </a:r>
            <a:r>
              <a:rPr lang="ru-RU" u="sng" dirty="0">
                <a:solidFill>
                  <a:srgbClr val="00466E"/>
                </a:solidFill>
                <a:latin typeface="Arial" panose="020B0604020202020204" pitchFamily="34" charset="0"/>
                <a:hlinkClick r:id="rId2"/>
              </a:rPr>
              <a:t>Постановлений Правительства Республики Дагестан от 18.12.2015 N 347</a:t>
            </a:r>
            <a:r>
              <a:rPr lang="ru-RU" dirty="0">
                <a:solidFill>
                  <a:srgbClr val="2D2D2D"/>
                </a:solidFill>
                <a:latin typeface="Arial" panose="020B0604020202020204" pitchFamily="34" charset="0"/>
              </a:rPr>
              <a:t>, </a:t>
            </a:r>
            <a:r>
              <a:rPr lang="ru-RU" u="sng" dirty="0">
                <a:solidFill>
                  <a:srgbClr val="00466E"/>
                </a:solidFill>
                <a:latin typeface="Arial" panose="020B0604020202020204" pitchFamily="34" charset="0"/>
                <a:hlinkClick r:id="rId3"/>
              </a:rPr>
              <a:t>от 03.02.2016 N 18</a:t>
            </a:r>
            <a:r>
              <a:rPr lang="ru-RU" dirty="0">
                <a:solidFill>
                  <a:srgbClr val="2D2D2D"/>
                </a:solidFill>
                <a:latin typeface="Arial" panose="020B0604020202020204" pitchFamily="34" charset="0"/>
              </a:rPr>
              <a:t>, </a:t>
            </a:r>
            <a:r>
              <a:rPr lang="ru-RU" u="sng" dirty="0">
                <a:solidFill>
                  <a:srgbClr val="00466E"/>
                </a:solidFill>
                <a:latin typeface="Arial" panose="020B0604020202020204" pitchFamily="34" charset="0"/>
                <a:hlinkClick r:id="rId4"/>
              </a:rPr>
              <a:t>от 11.02.2016 N 26а</a:t>
            </a:r>
            <a:r>
              <a:rPr lang="ru-RU" dirty="0">
                <a:solidFill>
                  <a:srgbClr val="2D2D2D"/>
                </a:solidFill>
                <a:latin typeface="Arial" panose="020B0604020202020204" pitchFamily="34" charset="0"/>
              </a:rPr>
              <a:t>, </a:t>
            </a:r>
            <a:r>
              <a:rPr lang="ru-RU" u="sng" dirty="0">
                <a:solidFill>
                  <a:srgbClr val="00466E"/>
                </a:solidFill>
                <a:latin typeface="Arial" panose="020B0604020202020204" pitchFamily="34" charset="0"/>
                <a:hlinkClick r:id="rId5"/>
              </a:rPr>
              <a:t>от 14.09.2016 N 271</a:t>
            </a:r>
            <a:r>
              <a:rPr lang="ru-RU" dirty="0">
                <a:solidFill>
                  <a:srgbClr val="2D2D2D"/>
                </a:solidFill>
                <a:latin typeface="Arial" panose="020B0604020202020204" pitchFamily="34" charset="0"/>
              </a:rPr>
              <a:t>, </a:t>
            </a:r>
            <a:r>
              <a:rPr lang="ru-RU" u="sng" dirty="0">
                <a:solidFill>
                  <a:srgbClr val="00466E"/>
                </a:solidFill>
                <a:latin typeface="Arial" panose="020B0604020202020204" pitchFamily="34" charset="0"/>
                <a:hlinkClick r:id="rId6"/>
              </a:rPr>
              <a:t>от 28.10.2016 N 314</a:t>
            </a:r>
            <a:r>
              <a:rPr lang="ru-RU" dirty="0">
                <a:solidFill>
                  <a:srgbClr val="2D2D2D"/>
                </a:solidFill>
                <a:latin typeface="Arial" panose="020B0604020202020204" pitchFamily="34" charset="0"/>
              </a:rPr>
              <a:t>, </a:t>
            </a:r>
            <a:r>
              <a:rPr lang="ru-RU" u="sng" dirty="0">
                <a:solidFill>
                  <a:srgbClr val="00466E"/>
                </a:solidFill>
                <a:latin typeface="Arial" panose="020B0604020202020204" pitchFamily="34" charset="0"/>
                <a:hlinkClick r:id="rId7"/>
              </a:rPr>
              <a:t>от 30.12.2016 N 411</a:t>
            </a:r>
            <a:r>
              <a:rPr lang="ru-RU" dirty="0">
                <a:solidFill>
                  <a:srgbClr val="2D2D2D"/>
                </a:solidFill>
                <a:latin typeface="Arial" panose="020B0604020202020204" pitchFamily="34" charset="0"/>
              </a:rPr>
              <a:t>, </a:t>
            </a:r>
            <a:r>
              <a:rPr lang="ru-RU" u="sng" dirty="0">
                <a:solidFill>
                  <a:srgbClr val="00466E"/>
                </a:solidFill>
                <a:latin typeface="Arial" panose="020B0604020202020204" pitchFamily="34" charset="0"/>
                <a:hlinkClick r:id="rId8"/>
              </a:rPr>
              <a:t>от 14.03.2017 N 61а</a:t>
            </a:r>
            <a:r>
              <a:rPr lang="ru-RU" dirty="0">
                <a:solidFill>
                  <a:srgbClr val="2D2D2D"/>
                </a:solidFill>
                <a:latin typeface="Arial" panose="020B0604020202020204" pitchFamily="34" charset="0"/>
              </a:rPr>
              <a:t>, </a:t>
            </a:r>
            <a:r>
              <a:rPr lang="ru-RU" u="sng" dirty="0">
                <a:solidFill>
                  <a:srgbClr val="00466E"/>
                </a:solidFill>
                <a:latin typeface="Arial" panose="020B0604020202020204" pitchFamily="34" charset="0"/>
                <a:hlinkClick r:id="rId9"/>
              </a:rPr>
              <a:t>от 30.06.2017 N 145</a:t>
            </a:r>
            <a:r>
              <a:rPr lang="ru-RU" dirty="0">
                <a:solidFill>
                  <a:srgbClr val="2D2D2D"/>
                </a:solidFill>
                <a:latin typeface="Arial" panose="020B0604020202020204" pitchFamily="34" charset="0"/>
              </a:rPr>
              <a:t>, </a:t>
            </a:r>
            <a:r>
              <a:rPr lang="ru-RU" u="sng" dirty="0">
                <a:solidFill>
                  <a:srgbClr val="00466E"/>
                </a:solidFill>
                <a:latin typeface="Arial" panose="020B0604020202020204" pitchFamily="34" charset="0"/>
                <a:hlinkClick r:id="rId10"/>
              </a:rPr>
              <a:t>от 13.07.2017 N 153</a:t>
            </a:r>
            <a:r>
              <a:rPr lang="ru-RU" dirty="0">
                <a:solidFill>
                  <a:srgbClr val="2D2D2D"/>
                </a:solidFill>
                <a:latin typeface="Arial" panose="020B0604020202020204" pitchFamily="34" charset="0"/>
              </a:rPr>
              <a:t>, </a:t>
            </a:r>
            <a:r>
              <a:rPr lang="ru-RU" u="sng" dirty="0">
                <a:solidFill>
                  <a:srgbClr val="00466E"/>
                </a:solidFill>
                <a:latin typeface="Arial" panose="020B0604020202020204" pitchFamily="34" charset="0"/>
                <a:hlinkClick r:id="rId11"/>
              </a:rPr>
              <a:t>от 13.07.2017 N 154</a:t>
            </a:r>
            <a:r>
              <a:rPr lang="ru-RU" dirty="0">
                <a:solidFill>
                  <a:srgbClr val="2D2D2D"/>
                </a:solidFill>
                <a:latin typeface="Arial" panose="020B0604020202020204" pitchFamily="34" charset="0"/>
              </a:rPr>
              <a:t>, </a:t>
            </a:r>
            <a:r>
              <a:rPr lang="ru-RU" u="sng" dirty="0">
                <a:solidFill>
                  <a:srgbClr val="00466E"/>
                </a:solidFill>
                <a:latin typeface="Arial" panose="020B0604020202020204" pitchFamily="34" charset="0"/>
                <a:hlinkClick r:id="rId12"/>
              </a:rPr>
              <a:t>от 29.09.2017 N 228</a:t>
            </a:r>
            <a:r>
              <a:rPr lang="ru-RU" dirty="0">
                <a:solidFill>
                  <a:srgbClr val="2D2D2D"/>
                </a:solidFill>
                <a:latin typeface="Arial" panose="020B0604020202020204" pitchFamily="34" charset="0"/>
              </a:rPr>
              <a:t>, </a:t>
            </a:r>
            <a:r>
              <a:rPr lang="ru-RU" u="sng" dirty="0">
                <a:solidFill>
                  <a:srgbClr val="00466E"/>
                </a:solidFill>
                <a:latin typeface="Arial" panose="020B0604020202020204" pitchFamily="34" charset="0"/>
                <a:hlinkClick r:id="rId13"/>
              </a:rPr>
              <a:t>от 01.02.2018 N 11</a:t>
            </a:r>
            <a:r>
              <a:rPr lang="ru-RU" dirty="0">
                <a:solidFill>
                  <a:srgbClr val="2D2D2D"/>
                </a:solidFill>
                <a:latin typeface="Arial" panose="020B0604020202020204" pitchFamily="34" charset="0"/>
              </a:rPr>
              <a:t>, </a:t>
            </a:r>
            <a:r>
              <a:rPr lang="ru-RU" u="sng" dirty="0">
                <a:solidFill>
                  <a:srgbClr val="00466E"/>
                </a:solidFill>
                <a:latin typeface="Arial" panose="020B0604020202020204" pitchFamily="34" charset="0"/>
                <a:hlinkClick r:id="rId14"/>
              </a:rPr>
              <a:t>от 13.04.2018 N 32</a:t>
            </a:r>
            <a:r>
              <a:rPr lang="ru-RU" dirty="0">
                <a:solidFill>
                  <a:srgbClr val="2D2D2D"/>
                </a:solidFill>
                <a:latin typeface="Arial" panose="020B0604020202020204" pitchFamily="34" charset="0"/>
              </a:rPr>
              <a:t>,</a:t>
            </a:r>
            <a:r>
              <a:rPr lang="ru-RU" b="1" dirty="0">
                <a:solidFill>
                  <a:srgbClr val="2D2D2D"/>
                </a:solidFill>
                <a:latin typeface="Arial" panose="020B0604020202020204" pitchFamily="34" charset="0"/>
              </a:rPr>
              <a:t> </a:t>
            </a:r>
            <a:r>
              <a:rPr lang="ru-RU" b="1" u="sng" dirty="0">
                <a:solidFill>
                  <a:srgbClr val="00466E"/>
                </a:solidFill>
                <a:latin typeface="Arial" panose="020B0604020202020204" pitchFamily="34" charset="0"/>
                <a:hlinkClick r:id="rId15"/>
              </a:rPr>
              <a:t>от 11.05.2018 N 41</a:t>
            </a:r>
            <a:r>
              <a:rPr lang="ru-RU" b="1" dirty="0">
                <a:solidFill>
                  <a:srgbClr val="2D2D2D"/>
                </a:solidFill>
                <a:latin typeface="Arial" panose="020B0604020202020204" pitchFamily="34" charset="0"/>
              </a:rPr>
              <a:t>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Актуализированные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задачи Программы должны включить, в 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частности развитие 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положения о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: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endParaRPr lang="ru-RU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- вовлечении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в оборот  земельных участков в целях жилищного строительства, в том числе строительства жилья экономического класса.  </a:t>
            </a: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      Необходима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конкретизация по количеству и местоположению участков для разных видов строительства с учетом  нормативов градостроительного проектирования Республики Дагестан, расчетов спроса и необходимой государственной (муниципальной) поддержки.</a:t>
            </a:r>
            <a:endParaRPr lang="ru-RU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endParaRPr lang="ru-RU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649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44842"/>
            <a:ext cx="12192000" cy="46644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71588" y="757238"/>
            <a:ext cx="8929687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Цели  и  целевые показатели</a:t>
            </a:r>
            <a:endParaRPr lang="ru-RU" sz="2000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Национального проекта  Республики Дагестан –</a:t>
            </a:r>
            <a:endParaRPr lang="ru-RU" sz="2000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Жилье и жилая среда» </a:t>
            </a:r>
            <a:endParaRPr lang="ru-RU" sz="2000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3437" y="1720312"/>
            <a:ext cx="11904313" cy="529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годовой 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ввод не менее 2,5 млн. кв. м жилья при доле средне- </a:t>
            </a: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малоэтажного   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(включая индивидуальное жилищное </a:t>
            </a: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строительство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ru-RU" sz="2000" dirty="0" smtClean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 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менее </a:t>
            </a: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2,0 – 2,2 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млн. кв. м;</a:t>
            </a:r>
            <a:endParaRPr lang="ru-RU" sz="2000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2000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переселение из ветхого и аварийного жилого фонда;</a:t>
            </a:r>
            <a:endParaRPr lang="ru-RU" sz="2000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2000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мероприятия по актуализации сейсмостойкости конструкций</a:t>
            </a:r>
            <a:endParaRPr lang="ru-RU" sz="2000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жилых и социальных </a:t>
            </a: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объектов в жилой застройке;</a:t>
            </a:r>
            <a:endParaRPr lang="ru-RU" sz="2000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2000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обеспечение территориальной политики предоставления </a:t>
            </a: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участков для 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жилищного строительства согласно документам и схемам </a:t>
            </a: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территориального 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планирования;</a:t>
            </a:r>
            <a:endParaRPr lang="ru-RU" sz="2000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2000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000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369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208526"/>
            <a:ext cx="12272797" cy="468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5749" y="419202"/>
            <a:ext cx="11358563" cy="4834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проведение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актуализации документов и схем территориального планирования,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правил землепользования и застройки, проектов планировки, создание каталогов типовых конструкций, материалов, объектов 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 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оборудования коммунальных </a:t>
            </a: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систем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проведение актуализации нормативно-правовой базы развития: республиканских (региональных) нормативов градостроительного</a:t>
            </a:r>
            <a:endParaRPr lang="ru-RU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проектирования (расчетные удельные  показатели </a:t>
            </a:r>
            <a:r>
              <a:rPr lang="ru-RU" dirty="0" err="1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жилобеспеченности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мест в дошкольных и школьных учреждениях,  автостоянок, озеленения и др.);</a:t>
            </a:r>
            <a:endParaRPr lang="ru-RU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высокое качество жилой среды, нормативное инженерное оборудование и инженерная защита территорий застройки;</a:t>
            </a:r>
            <a:endParaRPr lang="ru-RU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581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14732"/>
            <a:ext cx="12192000" cy="47962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5825" y="310551"/>
            <a:ext cx="1111082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Состав </a:t>
            </a:r>
            <a:r>
              <a:rPr lang="ru-RU" sz="2000" dirty="0">
                <a:latin typeface="Arial Black" panose="020B0A04020102020204" pitchFamily="34" charset="0"/>
              </a:rPr>
              <a:t>первоочередных мероприятий по </a:t>
            </a:r>
            <a:r>
              <a:rPr lang="ru-RU" sz="2000" dirty="0" smtClean="0">
                <a:latin typeface="Arial Black" panose="020B0A04020102020204" pitchFamily="34" charset="0"/>
              </a:rPr>
              <a:t>обеспечению </a:t>
            </a:r>
            <a:r>
              <a:rPr lang="ru-RU" sz="2000" dirty="0">
                <a:latin typeface="Arial Black" panose="020B0A04020102020204" pitchFamily="34" charset="0"/>
              </a:rPr>
              <a:t>реализации </a:t>
            </a:r>
            <a:r>
              <a:rPr lang="ru-RU" sz="2000" dirty="0" smtClean="0">
                <a:latin typeface="Arial Black" panose="020B0A04020102020204" pitchFamily="34" charset="0"/>
              </a:rPr>
              <a:t>Национального </a:t>
            </a:r>
            <a:r>
              <a:rPr lang="ru-RU" sz="2000" dirty="0">
                <a:latin typeface="Arial Black" panose="020B0A04020102020204" pitchFamily="34" charset="0"/>
              </a:rPr>
              <a:t>проекта</a:t>
            </a:r>
          </a:p>
          <a:p>
            <a:r>
              <a:rPr lang="ru-RU" sz="2400" dirty="0">
                <a:latin typeface="Arial Black" panose="020B0A04020102020204" pitchFamily="34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5825" y="-276245"/>
            <a:ext cx="11490386" cy="6379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Актуализация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:</a:t>
            </a:r>
            <a:endParaRPr lang="ru-RU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разделов Стратегии 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социально-экономического развития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, относящихся к содержанию Национального </a:t>
            </a: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проекта «Жилье и городская среда».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Arial Black" panose="020B0A04020102020204" pitchFamily="34" charset="0"/>
                <a:ea typeface="Times New Roman" panose="02020603050405020304" pitchFamily="18" charset="0"/>
              </a:rPr>
              <a:t>Актуализация: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Times New Roman" panose="02020603050405020304" pitchFamily="18" charset="0"/>
              </a:rPr>
              <a:t>Государственной программы  Республики Дагестан </a:t>
            </a:r>
            <a:r>
              <a:rPr lang="ru-RU" b="1" dirty="0">
                <a:solidFill>
                  <a:srgbClr val="292929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«Развитие жилищного строительства в Республике Дагестан», подпрограмм «Развитие территорий для жилищного строительства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292929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В Республике Дагестан», «Развитие рынка строительных материалов в Республике Дагестан»;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292929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292929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Республиканской целевой программы «Стимулирование развития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292929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Жилищного строительства в Республике Дагестан на 2011-2015 годы» в части пролонгации и расширения мер поддержки по стимулированию малоэтажного строительства, включая актуализацию и режим «проектного развития» реестра земельных участков под индивидуальное жилищное строительство;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158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35502"/>
            <a:ext cx="12192000" cy="4399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1321" y="419202"/>
            <a:ext cx="11524890" cy="5130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 Black" panose="020B0A040201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Актуализация</a:t>
            </a: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:</a:t>
            </a:r>
            <a:endParaRPr lang="ru-RU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Схемы территориального планирования Республики Дагестан в части планирования развития территорий, необходимых для объемов и состава строительства согласно Национального проекта;</a:t>
            </a:r>
            <a:endParaRPr lang="ru-RU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endParaRPr lang="ru-RU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Схем территориального планирования и генеральных планов городских округов, городских и сельских поселений согласно требованиям Национального проекта и положениям Схемы территориального планирования Республики Дагестан; </a:t>
            </a:r>
            <a:endParaRPr lang="ru-RU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endParaRPr lang="ru-RU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Правил землепользования и застройки с установлением градостроительных регламентов согласно документации территориального планирования и структурной политике Национального проекта</a:t>
            </a:r>
            <a:endParaRPr lang="ru-RU" dirty="0">
              <a:latin typeface="Baskerville Old Face" panose="02020602080505020303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0147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451</Words>
  <Application>Microsoft Office PowerPoint</Application>
  <PresentationFormat>Произвольный</PresentationFormat>
  <Paragraphs>174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ЦНИИП Минстроя Российской Федерации  Группа компаний «Национальное градостроительное объединение»  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Krivov</dc:creator>
  <cp:lastModifiedBy>Таня</cp:lastModifiedBy>
  <cp:revision>32</cp:revision>
  <dcterms:created xsi:type="dcterms:W3CDTF">2018-08-22T13:49:39Z</dcterms:created>
  <dcterms:modified xsi:type="dcterms:W3CDTF">2018-09-07T12:12:49Z</dcterms:modified>
</cp:coreProperties>
</file>